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24"/>
  </p:notesMasterIdLst>
  <p:handoutMasterIdLst>
    <p:handoutMasterId r:id="rId25"/>
  </p:handoutMasterIdLst>
  <p:sldIdLst>
    <p:sldId id="256" r:id="rId5"/>
    <p:sldId id="260" r:id="rId6"/>
    <p:sldId id="268" r:id="rId7"/>
    <p:sldId id="269" r:id="rId8"/>
    <p:sldId id="270" r:id="rId9"/>
    <p:sldId id="271" r:id="rId10"/>
    <p:sldId id="272" r:id="rId11"/>
    <p:sldId id="273" r:id="rId12"/>
    <p:sldId id="274" r:id="rId13"/>
    <p:sldId id="275" r:id="rId14"/>
    <p:sldId id="276" r:id="rId15"/>
    <p:sldId id="277" r:id="rId16"/>
    <p:sldId id="278" r:id="rId17"/>
    <p:sldId id="279" r:id="rId18"/>
    <p:sldId id="280" r:id="rId19"/>
    <p:sldId id="281" r:id="rId20"/>
    <p:sldId id="282" r:id="rId21"/>
    <p:sldId id="283" r:id="rId22"/>
    <p:sldId id="267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5A02B5C-8422-4552-8C0B-9C2CD8BBB616}">
          <p14:sldIdLst>
            <p14:sldId id="256"/>
          </p14:sldIdLst>
        </p14:section>
        <p14:section name="01 What is a Regular Expression?" id="{DBD8B67B-CBCB-467F-988A-919DADE2B2A4}">
          <p14:sldIdLst>
            <p14:sldId id="260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</p14:sldIdLst>
        </p14:section>
        <p14:section name="02 Simple Patern Matching" id="{C3BE2AA5-4915-4CB5-B597-EA8490A37A60}">
          <p14:sldIdLst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6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41" autoAdjust="0"/>
  </p:normalViewPr>
  <p:slideViewPr>
    <p:cSldViewPr snapToGrid="0">
      <p:cViewPr varScale="1">
        <p:scale>
          <a:sx n="93" d="100"/>
          <a:sy n="93" d="100"/>
        </p:scale>
        <p:origin x="1188" y="30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8" d="100"/>
          <a:sy n="68" d="100"/>
        </p:scale>
        <p:origin x="3288" y="32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703FB87-790C-4850-A90C-12C5FF4B94D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8127921-F9C4-44F3-AC5F-130B6A406C0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E59275-AFE1-4999-B78A-D0D76B9F2B0B}" type="datetimeFigureOut">
              <a:rPr lang="en-US" smtClean="0"/>
              <a:t>4/29/2025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65E047-F1CB-4066-A459-9EDC95F2E61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A77EF5-5277-4BAF-8BB4-2E02103988E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668C69-0C3E-40A2-B4A0-B2C8B71D8E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15862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EADD7A-FE61-48EE-BE0E-8546E5401374}" type="datetimeFigureOut">
              <a:rPr lang="en-US" smtClean="0"/>
              <a:t>4/28/2025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000EEB-8338-48D7-8EE8-EE0082EF76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7701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53382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2220FC-58B5-9083-9E9B-AFD8143DA8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5EC0D90-3F4C-8845-BE2C-B31B42A468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026A3ED-F0EE-F404-8CFB-DF3FB5A6FD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779B0E-D633-8619-BD37-E45985D7D45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35419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230413-8CBE-BF4F-8941-E08C7680A8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E72F318-AB4F-AF2B-A654-EABA8F6D8B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3423CBD-0FC0-AEA4-1F52-8F7C6C33AD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3358A5-CA81-C8A1-0841-3B416256CD7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11298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FACC56-C97B-3732-FBCB-54EE2F4924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6F6163B-FA80-DA2D-9AE3-BAEEF3C155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1735AFE-7D5C-F8D7-2A98-0EA6D2F264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FD429C-70C7-590B-F38F-F503F7AAAA6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96906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61B1FF-0D53-47B4-A27E-C201F4FB7F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039938C-C0A0-4412-A84A-148DD74E09D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7805878-A509-9B51-B04F-4A7E7CD368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0BC556-DC21-5BED-57B9-2568BEB364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81596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30F35A-DF6E-55C6-FB12-EF8EB9B962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A8ABFC5-45B2-ED80-66DC-E062E8A5AC4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7D37E8D-D24B-F30D-7A4B-FEFFD7DE60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07E4C8-A795-83E0-0C89-A107CCC045F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71187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E8DA00-BA63-FEE7-442E-E67FAC60A9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4AC8A39-42AD-E13B-2A81-04C9EB39D97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6A827C3-8D25-1111-84E5-C657AC073C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E83516-80D7-05CA-1794-1019D9BC029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88037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BF0B32-56F1-3F6D-E9D0-3020B7ED99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66550C4-A0FD-5F31-F768-C996161A5C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C0A9620-4AE0-D5DF-AC5B-6F1BE6BCB8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E2C64C-F5A8-8A7D-2496-9AB0FC68385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80390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903442-E2AF-DD44-EBE0-D015D2A219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A4F3901-4C66-C571-8B1B-9FCA04C612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CBE03E9-8EFD-AEA7-A0BD-20932D8483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B2BB29-DE8C-7503-0BCE-833094E9EA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20741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0F98D1-57B7-5A41-3264-4DF2BAACD2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B09616C-E3E7-AD2F-D371-EBE6F32B53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9D82059-B240-6BC4-E295-B0B355B276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005278-75E4-8A13-D2F6-2BD41BA588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29735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29666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01694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79B128-E7B1-63EA-C652-B549B18EE7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E7CE4D9-2D4D-2E55-227F-F1D866892C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792661C-2BFF-C9D1-77C1-2766966F65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F91336-B904-D339-84A2-429872AB4E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29470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D222D5-D1DD-D9CE-29E1-3794F1D2C7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F4F7A7F-DEE3-4BB8-92B1-2BA13BB599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45CA27B-CA1D-3B66-5358-D63DBB03A9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BE932D-BD23-0EFA-385E-A3286D8DC01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17932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A5BD79-2477-81D6-5870-55620F0413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4BF936C-239C-1C23-D7A0-80F884285C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B09E82D-87B3-B679-F57A-89CD4D0CC3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938C7B-9485-666A-62FE-43267E2D37C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79252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70823D-BACB-DA93-2CD5-26D9A41CB3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61FDC11-C2C3-B118-7A79-608953F4878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8FD5EB6-AA6C-EB35-2D08-00A3253A04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31DEE7-447E-B219-310A-F347A11A1F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97183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7DF3C6-38B4-D558-8F55-90DC83F5C8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6C76438-2000-498F-5B78-8F26FBB1AAF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D0F686E-D02C-A8A9-8AE6-C25C141830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D81560-9A4B-DC4E-C199-A25E84C61B1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1233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E3B488-B88D-7034-2524-7261FCFEDE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AEC0AB1-7F93-E799-36C9-E4E876F6111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5EB39A4-9F1A-852B-CD28-1DB5C6B562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0BF16E-17F8-4114-1577-6B6EF9928EE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93056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C0290B-E44A-C16A-7A2F-A26EDC14F5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77ACBE-93CC-2DDE-72A8-DBEC6EDE4C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2A81EE0-C9D3-41D7-6A64-5B2E135CFF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8DF735-435E-8B85-F1AE-49B561F66A4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87544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4/28/2025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4/28/2025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4/28/2025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4/28/2025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4/28/2025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4/28/2025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4/28/2025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509A250-FF31-4206-8172-F9D3106AACB1}" type="datetimeFigureOut">
              <a:rPr lang="en-US" dirty="0"/>
              <a:t>4/28/2025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e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in links">
            <a:extLst>
              <a:ext uri="{FF2B5EF4-FFF2-40B4-BE49-F238E27FC236}">
                <a16:creationId xmlns:a16="http://schemas.microsoft.com/office/drawing/2014/main" id="{A4511EBC-2F3C-446D-867B-7DC328517A4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</a:blip>
          <a:srcRect t="23391" r="909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D30D32A-359B-41BB-9746-2CF3A21EEF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5130" y="1988120"/>
            <a:ext cx="8825658" cy="3329581"/>
          </a:xfrm>
        </p:spPr>
        <p:txBody>
          <a:bodyPr>
            <a:normAutofit/>
          </a:bodyPr>
          <a:lstStyle/>
          <a:p>
            <a:r>
              <a:rPr lang="en-US" dirty="0"/>
              <a:t>Introducing Regular Expressions</a:t>
            </a:r>
            <a:endParaRPr lang="ru-R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4CA222A-88BC-48F4-9AE8-2115B7D1E6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5130" y="5317699"/>
            <a:ext cx="8825658" cy="1171475"/>
          </a:xfrm>
        </p:spPr>
        <p:txBody>
          <a:bodyPr>
            <a:normAutofit/>
          </a:bodyPr>
          <a:lstStyle/>
          <a:p>
            <a:r>
              <a:rPr lang="en-US" sz="2800" dirty="0"/>
              <a:t>Opening and Preface</a:t>
            </a:r>
          </a:p>
          <a:p>
            <a:r>
              <a:rPr lang="en-US" dirty="0"/>
              <a:t>Thanks for Author: Michael Fitzgerald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18E9D62-7BA3-4D5E-8915-0D0E8661E3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DE0714-E669-E808-5C9A-64DDA6A6C1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20713" y="102740"/>
            <a:ext cx="1836370" cy="245349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CBCF8B7-E09B-1C69-E03A-EA275086A126}"/>
              </a:ext>
            </a:extLst>
          </p:cNvPr>
          <p:cNvSpPr txBox="1"/>
          <p:nvPr/>
        </p:nvSpPr>
        <p:spPr>
          <a:xfrm>
            <a:off x="15268" y="10845"/>
            <a:ext cx="2031325" cy="120032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7200" dirty="0">
                <a:solidFill>
                  <a:schemeClr val="tx1">
                    <a:lumMod val="95000"/>
                  </a:schemeClr>
                </a:solidFill>
                <a:latin typeface="Arial Black" panose="020B0A04020102020204" pitchFamily="34" charset="0"/>
              </a:rPr>
              <a:t>001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437CEEC-2E8B-7C4A-C4C4-717D062D21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86446" y="102740"/>
            <a:ext cx="5137166" cy="41628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3000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AD3009-EDEF-EB04-359C-81FFC94EA1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1CC1CC-2A0D-2CA8-00B1-59B987C381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5055" y="174946"/>
            <a:ext cx="10166659" cy="1400530"/>
          </a:xfrm>
        </p:spPr>
        <p:txBody>
          <a:bodyPr/>
          <a:lstStyle/>
          <a:p>
            <a:r>
              <a:rPr lang="en-US" sz="3200" b="1" dirty="0"/>
              <a:t>01. What is a Regular Expression?</a:t>
            </a:r>
            <a:br>
              <a:rPr lang="en-US" sz="3200" dirty="0"/>
            </a:br>
            <a:r>
              <a:rPr lang="en-US" sz="3200" dirty="0"/>
              <a:t>01.09 A Sample of Applications</a:t>
            </a:r>
            <a:endParaRPr lang="ru-RU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71820E-3D9C-4291-1A90-B4A95F83789B}"/>
              </a:ext>
            </a:extLst>
          </p:cNvPr>
          <p:cNvSpPr txBox="1"/>
          <p:nvPr/>
        </p:nvSpPr>
        <p:spPr>
          <a:xfrm>
            <a:off x="11506" y="8587"/>
            <a:ext cx="1723549" cy="101566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6000" dirty="0">
                <a:solidFill>
                  <a:schemeClr val="tx1">
                    <a:lumMod val="95000"/>
                  </a:schemeClr>
                </a:solidFill>
                <a:latin typeface="Arial Black" panose="020B0A04020102020204" pitchFamily="34" charset="0"/>
              </a:rPr>
              <a:t>010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FE6785A-519C-A5D7-FE47-FB62F5E204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12" y="985329"/>
            <a:ext cx="1516136" cy="20256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AC56A2F-475E-C10C-14FC-5440490E13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952094" y="1219247"/>
            <a:ext cx="7674794" cy="54610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1226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FF3EE3-0653-E244-7E29-B992422024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F8EDB-2C25-DB1E-9823-4B454BE10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5055" y="174946"/>
            <a:ext cx="10166659" cy="1400530"/>
          </a:xfrm>
        </p:spPr>
        <p:txBody>
          <a:bodyPr/>
          <a:lstStyle/>
          <a:p>
            <a:r>
              <a:rPr lang="en-US" sz="3200" b="1" dirty="0"/>
              <a:t>02. Simple Pattern Matching</a:t>
            </a:r>
            <a:br>
              <a:rPr lang="en-US" sz="3200" b="1" dirty="0"/>
            </a:br>
            <a:r>
              <a:rPr lang="en-US" sz="3200" dirty="0"/>
              <a:t>02.01 Matching String Literals</a:t>
            </a:r>
            <a:endParaRPr lang="ru-RU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FAC6E6-40B0-E5EB-0F99-23CDC5E6851C}"/>
              </a:ext>
            </a:extLst>
          </p:cNvPr>
          <p:cNvSpPr txBox="1"/>
          <p:nvPr/>
        </p:nvSpPr>
        <p:spPr>
          <a:xfrm>
            <a:off x="11506" y="8587"/>
            <a:ext cx="1723549" cy="101566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6000" dirty="0">
                <a:solidFill>
                  <a:schemeClr val="tx1">
                    <a:lumMod val="95000"/>
                  </a:schemeClr>
                </a:solidFill>
                <a:latin typeface="Arial Black" panose="020B0A04020102020204" pitchFamily="34" charset="0"/>
              </a:rPr>
              <a:t>011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000E1D7-7135-6790-3606-0E79ADC0C9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12" y="985329"/>
            <a:ext cx="1516136" cy="20256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B293B1C-D252-2FBD-3BA0-715442E58A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843287" y="1331119"/>
            <a:ext cx="6355491" cy="53423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803964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44C911-F10C-E6BF-68C6-6CF9AECE31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473FF1-CDB5-A422-F527-6917332B32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5055" y="174946"/>
            <a:ext cx="10166659" cy="1400530"/>
          </a:xfrm>
        </p:spPr>
        <p:txBody>
          <a:bodyPr/>
          <a:lstStyle/>
          <a:p>
            <a:r>
              <a:rPr lang="en-US" sz="3200" b="1" dirty="0"/>
              <a:t>02. Simple Pattern Matching</a:t>
            </a:r>
            <a:br>
              <a:rPr lang="en-US" sz="3200" b="1" dirty="0"/>
            </a:br>
            <a:r>
              <a:rPr lang="en-US" sz="3200" dirty="0"/>
              <a:t>02.02 Matching Digits</a:t>
            </a:r>
            <a:endParaRPr lang="ru-RU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F1872A-2BE1-0660-5C64-D7AB5E985EAD}"/>
              </a:ext>
            </a:extLst>
          </p:cNvPr>
          <p:cNvSpPr txBox="1"/>
          <p:nvPr/>
        </p:nvSpPr>
        <p:spPr>
          <a:xfrm>
            <a:off x="11506" y="8587"/>
            <a:ext cx="1723549" cy="101566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6000" dirty="0">
                <a:solidFill>
                  <a:schemeClr val="tx1">
                    <a:lumMod val="95000"/>
                  </a:schemeClr>
                </a:solidFill>
                <a:latin typeface="Arial Black" panose="020B0A04020102020204" pitchFamily="34" charset="0"/>
              </a:rPr>
              <a:t>012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765D70C-5495-7C43-566F-256BF6C226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12" y="985329"/>
            <a:ext cx="1516136" cy="20256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E475073-5D0E-C5CA-B6F9-B21BD2C2E9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66471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114C9D-7498-63FE-1FC8-53A29488DF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E4957C-9AF9-768B-0193-9B6319DF5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5055" y="174946"/>
            <a:ext cx="10166659" cy="1400530"/>
          </a:xfrm>
        </p:spPr>
        <p:txBody>
          <a:bodyPr/>
          <a:lstStyle/>
          <a:p>
            <a:r>
              <a:rPr lang="en-US" sz="3200" b="1" dirty="0"/>
              <a:t>02. Simple Pattern Matching</a:t>
            </a:r>
            <a:br>
              <a:rPr lang="en-US" sz="3200" b="1" dirty="0"/>
            </a:br>
            <a:r>
              <a:rPr lang="en-US" sz="3200" dirty="0"/>
              <a:t>02.01 Matching String Literals</a:t>
            </a:r>
            <a:endParaRPr lang="ru-RU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0E9ED3-B966-8F67-B45C-BD27208A6EB4}"/>
              </a:ext>
            </a:extLst>
          </p:cNvPr>
          <p:cNvSpPr txBox="1"/>
          <p:nvPr/>
        </p:nvSpPr>
        <p:spPr>
          <a:xfrm>
            <a:off x="11506" y="8587"/>
            <a:ext cx="1723549" cy="101566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6000" dirty="0">
                <a:solidFill>
                  <a:schemeClr val="tx1">
                    <a:lumMod val="95000"/>
                  </a:schemeClr>
                </a:solidFill>
                <a:latin typeface="Arial Black" panose="020B0A04020102020204" pitchFamily="34" charset="0"/>
              </a:rPr>
              <a:t>013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3B69383-CFA1-59EC-5BDE-B7AD9BC072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12" y="985329"/>
            <a:ext cx="1516136" cy="20256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7306786-6302-9EC9-9535-E815477C9E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197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705DA0-9419-5983-6E7A-4718C7DE25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69358C-92BD-055B-FBD7-A5C18520B3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5055" y="174946"/>
            <a:ext cx="10166659" cy="1400530"/>
          </a:xfrm>
        </p:spPr>
        <p:txBody>
          <a:bodyPr/>
          <a:lstStyle/>
          <a:p>
            <a:r>
              <a:rPr lang="en-US" sz="3200" b="1" dirty="0"/>
              <a:t>02. Simple Pattern Matching</a:t>
            </a:r>
            <a:br>
              <a:rPr lang="en-US" sz="3200" b="1" dirty="0"/>
            </a:br>
            <a:r>
              <a:rPr lang="en-US" sz="3200" dirty="0"/>
              <a:t>02.01 Matching String Literals</a:t>
            </a:r>
            <a:endParaRPr lang="ru-RU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8E8173-77AA-DCD8-12C0-5CE3A6FA859E}"/>
              </a:ext>
            </a:extLst>
          </p:cNvPr>
          <p:cNvSpPr txBox="1"/>
          <p:nvPr/>
        </p:nvSpPr>
        <p:spPr>
          <a:xfrm>
            <a:off x="11506" y="8587"/>
            <a:ext cx="1723549" cy="101566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6000" dirty="0">
                <a:solidFill>
                  <a:schemeClr val="tx1">
                    <a:lumMod val="95000"/>
                  </a:schemeClr>
                </a:solidFill>
                <a:latin typeface="Arial Black" panose="020B0A04020102020204" pitchFamily="34" charset="0"/>
              </a:rPr>
              <a:t>014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FC72488-971E-4BDB-80EF-9E6735E89E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12" y="985329"/>
            <a:ext cx="1516136" cy="20256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A2483CE-8136-D896-ACBC-B8A9F86F3C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2676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92E8C1-7373-5E1B-08D1-11504769D7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F80FCF-7A7E-2474-08F0-1DCBFD69C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5055" y="174946"/>
            <a:ext cx="10166659" cy="1400530"/>
          </a:xfrm>
        </p:spPr>
        <p:txBody>
          <a:bodyPr/>
          <a:lstStyle/>
          <a:p>
            <a:r>
              <a:rPr lang="en-US" sz="3200" b="1" dirty="0"/>
              <a:t>02. Simple Pattern Matching</a:t>
            </a:r>
            <a:br>
              <a:rPr lang="en-US" sz="3200" b="1" dirty="0"/>
            </a:br>
            <a:r>
              <a:rPr lang="en-US" sz="3200" dirty="0"/>
              <a:t>02.01 Matching String Literals</a:t>
            </a:r>
            <a:endParaRPr lang="ru-RU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FA83E4-1221-D6E6-9A9C-BEA45B430FC7}"/>
              </a:ext>
            </a:extLst>
          </p:cNvPr>
          <p:cNvSpPr txBox="1"/>
          <p:nvPr/>
        </p:nvSpPr>
        <p:spPr>
          <a:xfrm>
            <a:off x="11506" y="8587"/>
            <a:ext cx="1723549" cy="101566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6000" dirty="0">
                <a:solidFill>
                  <a:schemeClr val="tx1">
                    <a:lumMod val="95000"/>
                  </a:schemeClr>
                </a:solidFill>
                <a:latin typeface="Arial Black" panose="020B0A04020102020204" pitchFamily="34" charset="0"/>
              </a:rPr>
              <a:t>015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D6348BC-E6B7-4D85-8C3F-6EE1A6CFD0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12" y="985329"/>
            <a:ext cx="1516136" cy="20256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D47E9FD-128E-F8CC-DC08-419AD032B2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1808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00BCC2-84D9-5B7B-683E-09B875CD0C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EFD28-7693-2C8D-510C-844E417FE2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5055" y="174946"/>
            <a:ext cx="10166659" cy="1400530"/>
          </a:xfrm>
        </p:spPr>
        <p:txBody>
          <a:bodyPr/>
          <a:lstStyle/>
          <a:p>
            <a:r>
              <a:rPr lang="en-US" sz="3200" b="1" dirty="0"/>
              <a:t>02. Simple Pattern Matching</a:t>
            </a:r>
            <a:br>
              <a:rPr lang="en-US" sz="3200" b="1" dirty="0"/>
            </a:br>
            <a:r>
              <a:rPr lang="en-US" sz="3200" dirty="0"/>
              <a:t>02.01 Matching String Literals</a:t>
            </a:r>
            <a:endParaRPr lang="ru-RU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82F150-A7A8-3443-BE89-F1D58EF2F672}"/>
              </a:ext>
            </a:extLst>
          </p:cNvPr>
          <p:cNvSpPr txBox="1"/>
          <p:nvPr/>
        </p:nvSpPr>
        <p:spPr>
          <a:xfrm>
            <a:off x="11506" y="8587"/>
            <a:ext cx="1723549" cy="101566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6000" dirty="0">
                <a:solidFill>
                  <a:schemeClr val="tx1">
                    <a:lumMod val="95000"/>
                  </a:schemeClr>
                </a:solidFill>
                <a:latin typeface="Arial Black" panose="020B0A04020102020204" pitchFamily="34" charset="0"/>
              </a:rPr>
              <a:t>016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0346F45-1EF9-1B40-FD2D-41B3B5603B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12" y="985329"/>
            <a:ext cx="1516136" cy="20256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8C960F5-8578-3523-3255-330AFCB8CE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6614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52F46F-747F-C248-15E7-CA1AB5C32B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0422A-C02E-C491-0EE5-BA39CB15DF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5055" y="174946"/>
            <a:ext cx="10166659" cy="1400530"/>
          </a:xfrm>
        </p:spPr>
        <p:txBody>
          <a:bodyPr/>
          <a:lstStyle/>
          <a:p>
            <a:r>
              <a:rPr lang="en-US" sz="3200" b="1" dirty="0"/>
              <a:t>02. Simple Pattern Matching</a:t>
            </a:r>
            <a:br>
              <a:rPr lang="en-US" sz="3200" b="1" dirty="0"/>
            </a:br>
            <a:r>
              <a:rPr lang="en-US" sz="3200" dirty="0"/>
              <a:t>02.01 Matching String Literals</a:t>
            </a:r>
            <a:endParaRPr lang="ru-RU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6AF20C-3BD4-C903-7C65-AF62751D7F13}"/>
              </a:ext>
            </a:extLst>
          </p:cNvPr>
          <p:cNvSpPr txBox="1"/>
          <p:nvPr/>
        </p:nvSpPr>
        <p:spPr>
          <a:xfrm>
            <a:off x="11506" y="8587"/>
            <a:ext cx="1723549" cy="101566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6000" dirty="0">
                <a:solidFill>
                  <a:schemeClr val="tx1">
                    <a:lumMod val="95000"/>
                  </a:schemeClr>
                </a:solidFill>
                <a:latin typeface="Arial Black" panose="020B0A04020102020204" pitchFamily="34" charset="0"/>
              </a:rPr>
              <a:t>017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DEF22D9-9F62-10C5-682B-78806073B8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12" y="985329"/>
            <a:ext cx="1516136" cy="20256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151EB35-9055-A2D6-00A5-4E0E374D35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9471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837470-6EAC-8DE3-D232-D9E4EDC074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4E0C4B-0B1B-ECB3-CB0F-04875808FE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5055" y="174946"/>
            <a:ext cx="10166659" cy="1400530"/>
          </a:xfrm>
        </p:spPr>
        <p:txBody>
          <a:bodyPr/>
          <a:lstStyle/>
          <a:p>
            <a:r>
              <a:rPr lang="en-US" sz="3200" b="1" dirty="0"/>
              <a:t>02. Simple Pattern Matching</a:t>
            </a:r>
            <a:br>
              <a:rPr lang="en-US" sz="3200" b="1" dirty="0"/>
            </a:br>
            <a:r>
              <a:rPr lang="en-US" sz="3200" dirty="0"/>
              <a:t>02.01 Matching String Literals</a:t>
            </a:r>
            <a:endParaRPr lang="ru-RU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8887F7-948D-E541-0349-8DCEA57F32E6}"/>
              </a:ext>
            </a:extLst>
          </p:cNvPr>
          <p:cNvSpPr txBox="1"/>
          <p:nvPr/>
        </p:nvSpPr>
        <p:spPr>
          <a:xfrm>
            <a:off x="11506" y="8587"/>
            <a:ext cx="1723549" cy="101566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6000" dirty="0">
                <a:solidFill>
                  <a:schemeClr val="tx1">
                    <a:lumMod val="95000"/>
                  </a:schemeClr>
                </a:solidFill>
                <a:latin typeface="Arial Black" panose="020B0A04020102020204" pitchFamily="34" charset="0"/>
              </a:rPr>
              <a:t>018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BDDAA95-371D-7F69-C363-2E7293E0DF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12" y="985329"/>
            <a:ext cx="1516136" cy="20256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AE2BF3F-E8E2-06F8-6C0E-AA0CBE85AA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57127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bstract design">
            <a:extLst>
              <a:ext uri="{FF2B5EF4-FFF2-40B4-BE49-F238E27FC236}">
                <a16:creationId xmlns:a16="http://schemas.microsoft.com/office/drawing/2014/main" id="{6D363037-1741-4470-A023-883E2FFD584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</a:blip>
          <a:srcRect t="18308" r="6818" b="2872"/>
          <a:stretch/>
        </p:blipFill>
        <p:spPr>
          <a:xfrm flipH="1">
            <a:off x="20" y="10"/>
            <a:ext cx="12191980" cy="6857990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970C361B-D32E-42E0-A41E-86C3D9AC88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>
            <a:normAutofit/>
          </a:bodyPr>
          <a:lstStyle/>
          <a:p>
            <a:r>
              <a:rPr lang="en-US" dirty="0"/>
              <a:t>Thank You!</a:t>
            </a:r>
            <a:endParaRPr lang="ru-RU" dirty="0"/>
          </a:p>
        </p:txBody>
      </p:sp>
      <p:sp>
        <p:nvSpPr>
          <p:cNvPr id="13" name="Subtitle 12">
            <a:extLst>
              <a:ext uri="{FF2B5EF4-FFF2-40B4-BE49-F238E27FC236}">
                <a16:creationId xmlns:a16="http://schemas.microsoft.com/office/drawing/2014/main" id="{336E726C-3DE4-41AA-88A0-C92B0C3416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>
            <a:normAutofit/>
          </a:bodyPr>
          <a:lstStyle/>
          <a:p>
            <a:r>
              <a:rPr lang="en-US" dirty="0"/>
              <a:t>xiaoqizhao@outlook.com</a:t>
            </a:r>
            <a:endParaRPr lang="ru-RU" dirty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318E9D62-7BA3-4D5E-8915-0D0E8661E3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7679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3DC570-72AC-45BE-BB60-458EBBAC8C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5055" y="174946"/>
            <a:ext cx="9404723" cy="1400530"/>
          </a:xfrm>
        </p:spPr>
        <p:txBody>
          <a:bodyPr/>
          <a:lstStyle/>
          <a:p>
            <a:r>
              <a:rPr lang="en-US" sz="3200" b="1" dirty="0"/>
              <a:t>01. What is a Regular Expression?</a:t>
            </a:r>
            <a:br>
              <a:rPr lang="en-US" sz="3200" dirty="0"/>
            </a:br>
            <a:r>
              <a:rPr lang="en-US" sz="3200" dirty="0"/>
              <a:t>01.01 Getting Started with Regexpal</a:t>
            </a:r>
            <a:endParaRPr lang="ru-RU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613D1E-AFA6-1FF5-99F0-322065455E2D}"/>
              </a:ext>
            </a:extLst>
          </p:cNvPr>
          <p:cNvSpPr txBox="1"/>
          <p:nvPr/>
        </p:nvSpPr>
        <p:spPr>
          <a:xfrm>
            <a:off x="11506" y="8587"/>
            <a:ext cx="1723549" cy="101566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6000" dirty="0">
                <a:solidFill>
                  <a:schemeClr val="tx1">
                    <a:lumMod val="95000"/>
                  </a:schemeClr>
                </a:solidFill>
                <a:latin typeface="Arial Black" panose="020B0A04020102020204" pitchFamily="34" charset="0"/>
              </a:rPr>
              <a:t>002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BFAA0A1-CF75-DBEC-1E9D-72AB9B16F0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65252" y="1274871"/>
            <a:ext cx="5733727" cy="52224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96F512F-660F-87B3-F448-97CCD377DE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212" y="985329"/>
            <a:ext cx="1516136" cy="20256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CB7A6B2-2934-D5A1-3620-FF5D28F78C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8955" y="1268163"/>
            <a:ext cx="5243988" cy="523589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702853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D1C626-1F42-7F60-1D1E-30C2FA5AE0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8B4E2-D726-69CD-4FAF-385840F12E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5055" y="174946"/>
            <a:ext cx="10166659" cy="1400530"/>
          </a:xfrm>
        </p:spPr>
        <p:txBody>
          <a:bodyPr/>
          <a:lstStyle/>
          <a:p>
            <a:r>
              <a:rPr lang="en-US" sz="3200" b="1" dirty="0"/>
              <a:t>01. What is a Regular Expression?</a:t>
            </a:r>
            <a:br>
              <a:rPr lang="en-US" sz="3200" dirty="0"/>
            </a:br>
            <a:r>
              <a:rPr lang="en-US" sz="3200" dirty="0"/>
              <a:t>01.02 Matching a North American Phone Number</a:t>
            </a:r>
            <a:endParaRPr lang="ru-RU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ACDCC6E-4C7F-E513-6F17-67020BE629AA}"/>
              </a:ext>
            </a:extLst>
          </p:cNvPr>
          <p:cNvSpPr txBox="1"/>
          <p:nvPr/>
        </p:nvSpPr>
        <p:spPr>
          <a:xfrm>
            <a:off x="11506" y="8587"/>
            <a:ext cx="1723549" cy="101566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6000" dirty="0">
                <a:solidFill>
                  <a:schemeClr val="tx1">
                    <a:lumMod val="95000"/>
                  </a:schemeClr>
                </a:solidFill>
                <a:latin typeface="Arial Black" panose="020B0A04020102020204" pitchFamily="34" charset="0"/>
              </a:rPr>
              <a:t>003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C002ECC-9742-7660-E9D2-64FA6838F5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12" y="985329"/>
            <a:ext cx="1516136" cy="20256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C40FB86-41AB-518B-3F79-75A91843B9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100369" y="1331118"/>
            <a:ext cx="4939060" cy="53868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F8C403E-4ED1-0D61-157F-DC3FF2CA08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7898" y="2729479"/>
            <a:ext cx="5738890" cy="263309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2408289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E1EE4B-48EC-9562-4AE3-23E94102F6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741309-1B3F-C6C5-0A4F-A292B17AD1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5055" y="174946"/>
            <a:ext cx="10166659" cy="1400530"/>
          </a:xfrm>
        </p:spPr>
        <p:txBody>
          <a:bodyPr/>
          <a:lstStyle/>
          <a:p>
            <a:r>
              <a:rPr lang="en-US" sz="3200" b="1" dirty="0"/>
              <a:t>01. What is a Regular Expression?</a:t>
            </a:r>
            <a:br>
              <a:rPr lang="en-US" sz="3200" dirty="0"/>
            </a:br>
            <a:r>
              <a:rPr lang="en-US" sz="3200" dirty="0"/>
              <a:t>01.03 Match Digits with a Character Class</a:t>
            </a:r>
            <a:endParaRPr lang="ru-RU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C85E59-0051-A9D6-7408-BABD08DFE708}"/>
              </a:ext>
            </a:extLst>
          </p:cNvPr>
          <p:cNvSpPr txBox="1"/>
          <p:nvPr/>
        </p:nvSpPr>
        <p:spPr>
          <a:xfrm>
            <a:off x="11506" y="8587"/>
            <a:ext cx="1723549" cy="101566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6000" dirty="0">
                <a:solidFill>
                  <a:schemeClr val="tx1">
                    <a:lumMod val="95000"/>
                  </a:schemeClr>
                </a:solidFill>
                <a:latin typeface="Arial Black" panose="020B0A04020102020204" pitchFamily="34" charset="0"/>
              </a:rPr>
              <a:t>004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42A2E12-63A3-0EA3-B6F8-E3E6F0643D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12" y="985329"/>
            <a:ext cx="1516136" cy="20256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E643557-71FE-B2AB-7280-AE740B2BA5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095928" y="1281920"/>
            <a:ext cx="6102849" cy="53363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FD0A570-D387-C974-5552-2F64B5C162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73798" y="1844577"/>
            <a:ext cx="4430414" cy="450459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8047031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E42C1D-B1A9-9920-5C7E-9147573C1A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D3401-E20C-58EE-D15F-278C177CE8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5055" y="174946"/>
            <a:ext cx="10166659" cy="1400530"/>
          </a:xfrm>
        </p:spPr>
        <p:txBody>
          <a:bodyPr/>
          <a:lstStyle/>
          <a:p>
            <a:r>
              <a:rPr lang="en-US" sz="3200" b="1" dirty="0"/>
              <a:t>01. What is a Regular Expression?</a:t>
            </a:r>
            <a:br>
              <a:rPr lang="en-US" sz="3200" dirty="0"/>
            </a:br>
            <a:r>
              <a:rPr lang="en-US" sz="3200" dirty="0"/>
              <a:t>01.04 Using a Character Shorthand</a:t>
            </a:r>
            <a:endParaRPr lang="ru-RU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C7A09A-4164-6E55-F7F4-0D297F28C5B3}"/>
              </a:ext>
            </a:extLst>
          </p:cNvPr>
          <p:cNvSpPr txBox="1"/>
          <p:nvPr/>
        </p:nvSpPr>
        <p:spPr>
          <a:xfrm>
            <a:off x="11506" y="8587"/>
            <a:ext cx="1723549" cy="101566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6000" dirty="0">
                <a:solidFill>
                  <a:schemeClr val="tx1">
                    <a:lumMod val="95000"/>
                  </a:schemeClr>
                </a:solidFill>
                <a:latin typeface="Arial Black" panose="020B0A04020102020204" pitchFamily="34" charset="0"/>
              </a:rPr>
              <a:t>005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AE72ED8-CED4-CCEF-141C-67A76142EE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12" y="985329"/>
            <a:ext cx="1516136" cy="20256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536AC7A-E4B3-DD58-C802-C95D0B9AD0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910993" y="1248767"/>
            <a:ext cx="6626832" cy="54418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26" name="Picture 2" descr="Regex basics">
            <a:extLst>
              <a:ext uri="{FF2B5EF4-FFF2-40B4-BE49-F238E27FC236}">
                <a16:creationId xmlns:a16="http://schemas.microsoft.com/office/drawing/2014/main" id="{EA9AE496-027A-0719-6760-AD49BF0492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4570" y="2962846"/>
            <a:ext cx="3748100" cy="367522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26661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25637E-43C3-446D-37C6-D02E208164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22BB2-C9A3-339D-2846-D4FB2B1CE8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5055" y="174946"/>
            <a:ext cx="10166659" cy="1400530"/>
          </a:xfrm>
        </p:spPr>
        <p:txBody>
          <a:bodyPr/>
          <a:lstStyle/>
          <a:p>
            <a:r>
              <a:rPr lang="en-US" sz="3200" b="1" dirty="0"/>
              <a:t>01. What is a Regular Expression?</a:t>
            </a:r>
            <a:br>
              <a:rPr lang="en-US" sz="3200" dirty="0"/>
            </a:br>
            <a:r>
              <a:rPr lang="en-US" sz="3200" dirty="0"/>
              <a:t>01.05 Matching Any Character</a:t>
            </a:r>
            <a:endParaRPr lang="ru-RU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60CE8B-3720-63A7-6BC4-924BBEC6A091}"/>
              </a:ext>
            </a:extLst>
          </p:cNvPr>
          <p:cNvSpPr txBox="1"/>
          <p:nvPr/>
        </p:nvSpPr>
        <p:spPr>
          <a:xfrm>
            <a:off x="11506" y="8587"/>
            <a:ext cx="1723549" cy="101566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6000" dirty="0">
                <a:solidFill>
                  <a:schemeClr val="tx1">
                    <a:lumMod val="95000"/>
                  </a:schemeClr>
                </a:solidFill>
                <a:latin typeface="Arial Black" panose="020B0A04020102020204" pitchFamily="34" charset="0"/>
              </a:rPr>
              <a:t>006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5E88204-7012-5FAE-E1C5-C33C2362BF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12" y="985329"/>
            <a:ext cx="1516136" cy="20256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602FFCF-94B0-E367-5E49-BA76B2F30E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198670" y="1249357"/>
            <a:ext cx="5763801" cy="5424510"/>
          </a:xfrm>
        </p:spPr>
      </p:pic>
      <p:pic>
        <p:nvPicPr>
          <p:cNvPr id="2050" name="Picture 2" descr="Regular Expressions | Guide to Master NLP (Part 13)">
            <a:extLst>
              <a:ext uri="{FF2B5EF4-FFF2-40B4-BE49-F238E27FC236}">
                <a16:creationId xmlns:a16="http://schemas.microsoft.com/office/drawing/2014/main" id="{8BCC9A7D-FB0A-2912-9145-6431E3CCEF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9294" y="3089953"/>
            <a:ext cx="4733036" cy="316540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89416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E7E23E-F034-313E-3987-C5A941A2F4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43952-404B-9ADD-16E4-D44CE29B44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5055" y="174946"/>
            <a:ext cx="10166659" cy="1400530"/>
          </a:xfrm>
        </p:spPr>
        <p:txBody>
          <a:bodyPr/>
          <a:lstStyle/>
          <a:p>
            <a:r>
              <a:rPr lang="en-US" sz="3200" b="1" dirty="0"/>
              <a:t>01. What is a Regular Expression?</a:t>
            </a:r>
            <a:br>
              <a:rPr lang="en-US" sz="3200" dirty="0"/>
            </a:br>
            <a:r>
              <a:rPr lang="en-US" sz="3200" dirty="0"/>
              <a:t>01.06 Capturing Groups and Back References</a:t>
            </a:r>
            <a:endParaRPr lang="ru-RU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58C1A1-2408-2F0C-7EF2-0D7BE288D64E}"/>
              </a:ext>
            </a:extLst>
          </p:cNvPr>
          <p:cNvSpPr txBox="1"/>
          <p:nvPr/>
        </p:nvSpPr>
        <p:spPr>
          <a:xfrm>
            <a:off x="11506" y="8587"/>
            <a:ext cx="1723549" cy="101566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6000" dirty="0">
                <a:solidFill>
                  <a:schemeClr val="tx1">
                    <a:lumMod val="95000"/>
                  </a:schemeClr>
                </a:solidFill>
                <a:latin typeface="Arial Black" panose="020B0A04020102020204" pitchFamily="34" charset="0"/>
              </a:rPr>
              <a:t>007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3DA4DBF-A089-B214-25C8-606188C88A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12" y="985329"/>
            <a:ext cx="1516136" cy="20256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9380DE8-F238-002A-0BEA-4B3CC613E7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875939" y="1279748"/>
            <a:ext cx="6682434" cy="53204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E5C1D8F-B2E4-3754-6B0C-2CA92F7AA8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6942" y="3913618"/>
            <a:ext cx="5944772" cy="145435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8933662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97417F-840B-B5BB-AD66-910D9C7DB2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D4DDF1-8D92-C723-AE42-9DABB52933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5055" y="174946"/>
            <a:ext cx="10166659" cy="1400530"/>
          </a:xfrm>
        </p:spPr>
        <p:txBody>
          <a:bodyPr/>
          <a:lstStyle/>
          <a:p>
            <a:r>
              <a:rPr lang="en-US" sz="3200" b="1" dirty="0"/>
              <a:t>01. What is a Regular Expression?</a:t>
            </a:r>
            <a:br>
              <a:rPr lang="en-US" sz="3200" dirty="0"/>
            </a:br>
            <a:r>
              <a:rPr lang="en-US" sz="3200" dirty="0"/>
              <a:t>01.07 Using Quantifiers</a:t>
            </a:r>
            <a:endParaRPr lang="ru-RU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D9A46B-C991-3110-275D-944DB1EEDADC}"/>
              </a:ext>
            </a:extLst>
          </p:cNvPr>
          <p:cNvSpPr txBox="1"/>
          <p:nvPr/>
        </p:nvSpPr>
        <p:spPr>
          <a:xfrm>
            <a:off x="11506" y="8587"/>
            <a:ext cx="1723549" cy="101566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6000" dirty="0">
                <a:solidFill>
                  <a:schemeClr val="tx1">
                    <a:lumMod val="95000"/>
                  </a:schemeClr>
                </a:solidFill>
                <a:latin typeface="Arial Black" panose="020B0A04020102020204" pitchFamily="34" charset="0"/>
              </a:rPr>
              <a:t>008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CC2F105-A360-E9D7-4538-6179FCE784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12" y="985329"/>
            <a:ext cx="1516136" cy="20256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15B8295-CD2F-B8A6-D94B-3FB5D21310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000709" y="1238455"/>
            <a:ext cx="6454922" cy="54657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D196B15-DB71-04D0-746E-8DDF3D87D5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8787" y="3811713"/>
            <a:ext cx="4758184" cy="269645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1624648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03FC56-9472-0852-754A-5A4D05B729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92D87-5651-BBF1-1E73-8AB4EDB0C5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5055" y="174946"/>
            <a:ext cx="10166659" cy="1400530"/>
          </a:xfrm>
        </p:spPr>
        <p:txBody>
          <a:bodyPr/>
          <a:lstStyle/>
          <a:p>
            <a:r>
              <a:rPr lang="en-US" sz="3200" b="1" dirty="0"/>
              <a:t>01. What is a Regular Expression?</a:t>
            </a:r>
            <a:br>
              <a:rPr lang="en-US" sz="3200" dirty="0"/>
            </a:br>
            <a:r>
              <a:rPr lang="en-US" sz="3200" dirty="0"/>
              <a:t>01.08 Quoting Literals</a:t>
            </a:r>
            <a:endParaRPr lang="ru-RU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151B196-D0EC-BDD5-CE22-090C636BD403}"/>
              </a:ext>
            </a:extLst>
          </p:cNvPr>
          <p:cNvSpPr txBox="1"/>
          <p:nvPr/>
        </p:nvSpPr>
        <p:spPr>
          <a:xfrm>
            <a:off x="11506" y="8587"/>
            <a:ext cx="1723549" cy="101566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6000" dirty="0">
                <a:solidFill>
                  <a:schemeClr val="tx1">
                    <a:lumMod val="95000"/>
                  </a:schemeClr>
                </a:solidFill>
                <a:latin typeface="Arial Black" panose="020B0A04020102020204" pitchFamily="34" charset="0"/>
              </a:rPr>
              <a:t>009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2A90A97-C68D-673F-56B8-2D02943983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12" y="985329"/>
            <a:ext cx="1516136" cy="20256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52E89E4-B689-80A8-B7AD-8476F30B07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198670" y="1222042"/>
            <a:ext cx="7582328" cy="54832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2742401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78884036_DIGITAL ION DESIGN_SL_V1.pptx" id="{AD58A1CE-E9E9-4C2E-83A0-65FD4522F93A}" vid="{1E9553B9-AA04-4A15-9836-1E066825781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93813dd7ca6ad654711aa0ab317e03a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f11dc0ce689dd3925e84e4e35398c6e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C30393A-FEC6-4A44-9E4A-6EA49F1F7DC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48C88F1-1664-415F-AFCE-F6CF45809817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0D16958A-754B-4396-9457-FD7A427A37D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Digital design</Template>
  <TotalTime>1895</TotalTime>
  <Words>262</Words>
  <Application>Microsoft Office PowerPoint</Application>
  <PresentationFormat>Widescreen</PresentationFormat>
  <Paragraphs>59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 Black</vt:lpstr>
      <vt:lpstr>Calibri</vt:lpstr>
      <vt:lpstr>Century Gothic</vt:lpstr>
      <vt:lpstr>Wingdings 3</vt:lpstr>
      <vt:lpstr>Ion</vt:lpstr>
      <vt:lpstr>Introducing Regular Expressions</vt:lpstr>
      <vt:lpstr>01. What is a Regular Expression? 01.01 Getting Started with Regexpal</vt:lpstr>
      <vt:lpstr>01. What is a Regular Expression? 01.02 Matching a North American Phone Number</vt:lpstr>
      <vt:lpstr>01. What is a Regular Expression? 01.03 Match Digits with a Character Class</vt:lpstr>
      <vt:lpstr>01. What is a Regular Expression? 01.04 Using a Character Shorthand</vt:lpstr>
      <vt:lpstr>01. What is a Regular Expression? 01.05 Matching Any Character</vt:lpstr>
      <vt:lpstr>01. What is a Regular Expression? 01.06 Capturing Groups and Back References</vt:lpstr>
      <vt:lpstr>01. What is a Regular Expression? 01.07 Using Quantifiers</vt:lpstr>
      <vt:lpstr>01. What is a Regular Expression? 01.08 Quoting Literals</vt:lpstr>
      <vt:lpstr>01. What is a Regular Expression? 01.09 A Sample of Applications</vt:lpstr>
      <vt:lpstr>02. Simple Pattern Matching 02.01 Matching String Literals</vt:lpstr>
      <vt:lpstr>02. Simple Pattern Matching 02.02 Matching Digits</vt:lpstr>
      <vt:lpstr>02. Simple Pattern Matching 02.01 Matching String Literals</vt:lpstr>
      <vt:lpstr>02. Simple Pattern Matching 02.01 Matching String Literals</vt:lpstr>
      <vt:lpstr>02. Simple Pattern Matching 02.01 Matching String Literals</vt:lpstr>
      <vt:lpstr>02. Simple Pattern Matching 02.01 Matching String Literals</vt:lpstr>
      <vt:lpstr>02. Simple Pattern Matching 02.01 Matching String Literals</vt:lpstr>
      <vt:lpstr>02. Simple Pattern Matching 02.01 Matching String Literals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Xiaoqi Zhao</dc:creator>
  <cp:lastModifiedBy>Xiaoqi Zhao</cp:lastModifiedBy>
  <cp:revision>17</cp:revision>
  <dcterms:created xsi:type="dcterms:W3CDTF">2025-04-26T11:27:53Z</dcterms:created>
  <dcterms:modified xsi:type="dcterms:W3CDTF">2025-04-29T06:08:22Z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19540963-e559-4020-8a90-fe8a502c2801_Enabled">
    <vt:lpwstr>true</vt:lpwstr>
  </property>
  <property fmtid="{D5CDD505-2E9C-101B-9397-08002B2CF9AE}" pid="4" name="MSIP_Label_19540963-e559-4020-8a90-fe8a502c2801_SetDate">
    <vt:lpwstr>2025-04-26T11:28:21Z</vt:lpwstr>
  </property>
  <property fmtid="{D5CDD505-2E9C-101B-9397-08002B2CF9AE}" pid="5" name="MSIP_Label_19540963-e559-4020-8a90-fe8a502c2801_Method">
    <vt:lpwstr>Standard</vt:lpwstr>
  </property>
  <property fmtid="{D5CDD505-2E9C-101B-9397-08002B2CF9AE}" pid="6" name="MSIP_Label_19540963-e559-4020-8a90-fe8a502c2801_Name">
    <vt:lpwstr>19540963-e559-4020-8a90-fe8a502c2801</vt:lpwstr>
  </property>
  <property fmtid="{D5CDD505-2E9C-101B-9397-08002B2CF9AE}" pid="7" name="MSIP_Label_19540963-e559-4020-8a90-fe8a502c2801_SiteId">
    <vt:lpwstr>f25493ae-1c98-41d7-8a33-0be75f5fe603</vt:lpwstr>
  </property>
  <property fmtid="{D5CDD505-2E9C-101B-9397-08002B2CF9AE}" pid="8" name="MSIP_Label_19540963-e559-4020-8a90-fe8a502c2801_ActionId">
    <vt:lpwstr>c6c810a2-7eac-477d-9377-24c85e025adb</vt:lpwstr>
  </property>
  <property fmtid="{D5CDD505-2E9C-101B-9397-08002B2CF9AE}" pid="9" name="MSIP_Label_19540963-e559-4020-8a90-fe8a502c2801_ContentBits">
    <vt:lpwstr>0</vt:lpwstr>
  </property>
  <property fmtid="{D5CDD505-2E9C-101B-9397-08002B2CF9AE}" pid="10" name="MSIP_Label_19540963-e559-4020-8a90-fe8a502c2801_Tag">
    <vt:lpwstr>10, 3, 0, 1</vt:lpwstr>
  </property>
</Properties>
</file>